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89" r:id="rId2"/>
    <p:sldId id="320" r:id="rId3"/>
    <p:sldId id="321" r:id="rId4"/>
    <p:sldId id="322" r:id="rId5"/>
    <p:sldId id="323" r:id="rId6"/>
    <p:sldId id="324" r:id="rId7"/>
    <p:sldId id="325" r:id="rId8"/>
    <p:sldId id="326" r:id="rId9"/>
    <p:sldId id="327" r:id="rId10"/>
    <p:sldId id="328" r:id="rId11"/>
    <p:sldId id="329" r:id="rId12"/>
    <p:sldId id="330" r:id="rId13"/>
    <p:sldId id="333" r:id="rId14"/>
    <p:sldId id="332" r:id="rId15"/>
    <p:sldId id="29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showGuides="1">
      <p:cViewPr varScale="1">
        <p:scale>
          <a:sx n="64" d="100"/>
          <a:sy n="64" d="100"/>
        </p:scale>
        <p:origin x="148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FFEAED-5D72-4558-B30A-CBE3DC4BB806}" type="datetimeFigureOut">
              <a:rPr lang="en-US" smtClean="0"/>
              <a:t>2/22/2024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4B3E41-100D-478F-B28A-0C1A287F8DB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E7730D-E5D0-4B67-B073-7B487A05C81E}"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A5B5D3-0818-42A8-A525-D338841E75FF}" type="datetimeFigureOut">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A5B5D3-0818-42A8-A525-D338841E75FF}" type="datetimeFigureOut">
              <a:rPr lang="en-US" smtClean="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A5B5D3-0818-42A8-A525-D338841E75FF}" type="datetimeFigureOut">
              <a:rPr lang="en-US" smtClean="0"/>
              <a:t>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5820B1-88BC-48D5-82AA-6BF87A7F2CC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A5B5D3-0818-42A8-A525-D338841E75FF}" type="datetimeFigureOut">
              <a:rPr lang="en-US" smtClean="0"/>
              <a:t>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5820B1-88BC-48D5-82AA-6BF87A7F2CC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A5B5D3-0818-42A8-A525-D338841E75FF}" type="datetimeFigureOut">
              <a:rPr lang="en-US" smtClean="0"/>
              <a:t>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5820B1-88BC-48D5-82AA-6BF87A7F2CC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A5B5D3-0818-42A8-A525-D338841E75FF}" type="datetimeFigureOut">
              <a:rPr lang="en-US" smtClean="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A5B5D3-0818-42A8-A525-D338841E75FF}" type="datetimeFigureOut">
              <a:rPr lang="en-US" smtClean="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A5B5D3-0818-42A8-A525-D338841E75FF}" type="datetimeFigureOut">
              <a:rPr lang="en-US" smtClean="0"/>
              <a:t>2/22/2024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820B1-88BC-48D5-82AA-6BF87A7F2CC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661358"/>
            <a:ext cx="7772400" cy="507831"/>
          </a:xfrm>
          <a:prstGeom prst="rect">
            <a:avLst/>
          </a:prstGeom>
          <a:noFill/>
        </p:spPr>
        <p:txBody>
          <a:bodyPr wrap="square" rtlCol="0">
            <a:spAutoFit/>
          </a:bodyPr>
          <a:lstStyle/>
          <a:p>
            <a:pPr algn="ctr"/>
            <a:r>
              <a:rPr lang="en-US" sz="2700" b="1" dirty="0" smtClean="0">
                <a:latin typeface="Times New Roman" panose="02020603050405020304" pitchFamily="18" charset="0"/>
                <a:cs typeface="Times New Roman" panose="02020603050405020304" pitchFamily="18" charset="0"/>
              </a:rPr>
              <a:t>Heat and Thermodynamics</a:t>
            </a:r>
            <a:endParaRPr lang="en-US" sz="27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366797" y="2611320"/>
            <a:ext cx="2603406" cy="2377574"/>
          </a:xfrm>
          <a:prstGeom prst="rect">
            <a:avLst/>
          </a:prstGeom>
          <a:noFill/>
        </p:spPr>
        <p:txBody>
          <a:bodyPr wrap="square" rtlCol="0">
            <a:spAutoFit/>
          </a:bodyPr>
          <a:lstStyle/>
          <a:p>
            <a:pPr algn="ctr"/>
            <a:r>
              <a:rPr lang="en-US" sz="1650" dirty="0">
                <a:latin typeface="Times New Roman" panose="02020603050405020304" pitchFamily="18" charset="0"/>
                <a:cs typeface="Times New Roman" panose="02020603050405020304" pitchFamily="18" charset="0"/>
              </a:rPr>
              <a:t>Md. </a:t>
            </a:r>
            <a:r>
              <a:rPr lang="en-US" sz="1650" dirty="0" err="1">
                <a:latin typeface="Times New Roman" panose="02020603050405020304" pitchFamily="18" charset="0"/>
                <a:cs typeface="Times New Roman" panose="02020603050405020304" pitchFamily="18" charset="0"/>
              </a:rPr>
              <a:t>Anisur</a:t>
            </a:r>
            <a:r>
              <a:rPr lang="en-US" sz="1650" dirty="0">
                <a:latin typeface="Times New Roman" panose="02020603050405020304" pitchFamily="18" charset="0"/>
                <a:cs typeface="Times New Roman" panose="02020603050405020304" pitchFamily="18" charset="0"/>
              </a:rPr>
              <a:t> Rahman</a:t>
            </a:r>
          </a:p>
          <a:p>
            <a:pPr algn="ctr"/>
            <a:r>
              <a:rPr lang="en-US" sz="1650" dirty="0">
                <a:latin typeface="Times New Roman" panose="02020603050405020304" pitchFamily="18" charset="0"/>
                <a:cs typeface="Times New Roman" panose="02020603050405020304" pitchFamily="18" charset="0"/>
              </a:rPr>
              <a:t>Assistant Professor (Physics)</a:t>
            </a:r>
          </a:p>
          <a:p>
            <a:pPr algn="ctr"/>
            <a:endParaRPr lang="en-US" sz="1350" dirty="0">
              <a:latin typeface="Times New Roman" panose="02020603050405020304" pitchFamily="18" charset="0"/>
              <a:cs typeface="Times New Roman" panose="02020603050405020304" pitchFamily="18" charset="0"/>
            </a:endParaRPr>
          </a:p>
          <a:p>
            <a:pPr algn="ctr"/>
            <a:endParaRPr lang="en-US" sz="1350" dirty="0">
              <a:latin typeface="Times New Roman" panose="02020603050405020304" pitchFamily="18" charset="0"/>
              <a:cs typeface="Times New Roman" panose="02020603050405020304" pitchFamily="18" charset="0"/>
            </a:endParaRPr>
          </a:p>
          <a:p>
            <a:pPr algn="ctr"/>
            <a:endParaRPr lang="en-US" sz="1350" dirty="0">
              <a:latin typeface="Times New Roman" panose="02020603050405020304" pitchFamily="18" charset="0"/>
              <a:cs typeface="Times New Roman" panose="02020603050405020304" pitchFamily="18" charset="0"/>
            </a:endParaRPr>
          </a:p>
          <a:p>
            <a:pPr algn="ctr"/>
            <a:endParaRPr lang="en-US" sz="1350" dirty="0">
              <a:latin typeface="Times New Roman" panose="02020603050405020304" pitchFamily="18" charset="0"/>
              <a:cs typeface="Times New Roman" panose="02020603050405020304" pitchFamily="18" charset="0"/>
            </a:endParaRPr>
          </a:p>
          <a:p>
            <a:pPr algn="ctr"/>
            <a:endParaRPr lang="en-US" sz="1350" dirty="0">
              <a:latin typeface="Times New Roman" panose="02020603050405020304" pitchFamily="18" charset="0"/>
              <a:cs typeface="Times New Roman" panose="02020603050405020304" pitchFamily="18" charset="0"/>
            </a:endParaRPr>
          </a:p>
          <a:p>
            <a:pPr algn="ctr"/>
            <a:endParaRPr lang="en-US" sz="1350"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University of Asia Pacific</a:t>
            </a:r>
          </a:p>
        </p:txBody>
      </p:sp>
      <p:sp>
        <p:nvSpPr>
          <p:cNvPr id="7" name="Slide Number Placeholder 6"/>
          <p:cNvSpPr>
            <a:spLocks noGrp="1"/>
          </p:cNvSpPr>
          <p:nvPr>
            <p:ph type="sldNum" sz="quarter" idx="12"/>
          </p:nvPr>
        </p:nvSpPr>
        <p:spPr/>
        <p:txBody>
          <a:bodyPr/>
          <a:lstStyle/>
          <a:p>
            <a:fld id="{CC5DE05E-FECD-4B84-8758-B62159AE60FE}" type="slidenum">
              <a:rPr lang="en-US" smtClean="0"/>
              <a:t>1</a:t>
            </a:fld>
            <a:endParaRPr lang="en-US" dirty="0"/>
          </a:p>
        </p:txBody>
      </p:sp>
      <p:sp>
        <p:nvSpPr>
          <p:cNvPr id="5" name="TextBox 4"/>
          <p:cNvSpPr txBox="1"/>
          <p:nvPr/>
        </p:nvSpPr>
        <p:spPr>
          <a:xfrm>
            <a:off x="3669789" y="4856207"/>
            <a:ext cx="1816612" cy="346249"/>
          </a:xfrm>
          <a:prstGeom prst="rect">
            <a:avLst/>
          </a:prstGeom>
          <a:noFill/>
        </p:spPr>
        <p:txBody>
          <a:bodyPr wrap="square" rtlCol="0">
            <a:spAutoFit/>
          </a:bodyPr>
          <a:lstStyle/>
          <a:p>
            <a:r>
              <a:rPr lang="en-US" sz="1650" dirty="0">
                <a:latin typeface="Times New Roman" panose="02020603050405020304" pitchFamily="18" charset="0"/>
                <a:cs typeface="Times New Roman" panose="02020603050405020304" pitchFamily="18" charset="0"/>
              </a:rPr>
              <a:t>Dhaka, Bangladesh</a:t>
            </a:r>
          </a:p>
        </p:txBody>
      </p:sp>
      <p:pic>
        <p:nvPicPr>
          <p:cNvPr id="8" name="Picture 7"/>
          <p:cNvPicPr>
            <a:picLocks noChangeAspect="1"/>
          </p:cNvPicPr>
          <p:nvPr/>
        </p:nvPicPr>
        <p:blipFill>
          <a:blip r:embed="rId3"/>
          <a:stretch>
            <a:fillRect/>
          </a:stretch>
        </p:blipFill>
        <p:spPr>
          <a:xfrm>
            <a:off x="4157639" y="3528117"/>
            <a:ext cx="1021721" cy="10217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4067588"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Tri atomic or Poly-atomic gas</a:t>
            </a:r>
          </a:p>
        </p:txBody>
      </p:sp>
      <p:sp>
        <p:nvSpPr>
          <p:cNvPr id="3" name="Rectangle 2"/>
          <p:cNvSpPr/>
          <p:nvPr/>
        </p:nvSpPr>
        <p:spPr>
          <a:xfrm>
            <a:off x="533400" y="1066800"/>
            <a:ext cx="8305800" cy="830997"/>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 triatomic gas molecule consists of three atoms. This molecule has six </a:t>
            </a:r>
            <a:r>
              <a:rPr lang="en-US" sz="2400" dirty="0" smtClean="0">
                <a:latin typeface="Times New Roman" panose="02020603050405020304" pitchFamily="18" charset="0"/>
                <a:cs typeface="Times New Roman" panose="02020603050405020304" pitchFamily="18" charset="0"/>
              </a:rPr>
              <a:t>degree of </a:t>
            </a:r>
            <a:r>
              <a:rPr lang="en-US" sz="2400" dirty="0">
                <a:latin typeface="Times New Roman" panose="02020603050405020304" pitchFamily="18" charset="0"/>
                <a:cs typeface="Times New Roman" panose="02020603050405020304" pitchFamily="18" charset="0"/>
              </a:rPr>
              <a:t>freedom (i.e. three translations three rotational).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20" y="2121932"/>
            <a:ext cx="8471135" cy="38216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914400"/>
            <a:ext cx="6367048" cy="4572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04800"/>
            <a:ext cx="8153400" cy="1569660"/>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Phase</a:t>
            </a:r>
          </a:p>
          <a:p>
            <a:pPr algn="just"/>
            <a:r>
              <a:rPr lang="en-US" sz="2400" dirty="0">
                <a:latin typeface="Times New Roman" panose="02020603050405020304" pitchFamily="18" charset="0"/>
                <a:cs typeface="Times New Roman" panose="02020603050405020304" pitchFamily="18" charset="0"/>
              </a:rPr>
              <a:t>A phase is a form of matter that is homogeneous in chemical composition and physical state. Typical phases are solid, liquid and gas.</a:t>
            </a:r>
          </a:p>
        </p:txBody>
      </p:sp>
      <p:sp>
        <p:nvSpPr>
          <p:cNvPr id="3" name="Rectangle 2"/>
          <p:cNvSpPr/>
          <p:nvPr/>
        </p:nvSpPr>
        <p:spPr>
          <a:xfrm>
            <a:off x="533400" y="1874460"/>
            <a:ext cx="8153400" cy="1938992"/>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Phase Transition</a:t>
            </a:r>
          </a:p>
          <a:p>
            <a:pPr algn="just"/>
            <a:r>
              <a:rPr lang="en-US" sz="2400" dirty="0">
                <a:latin typeface="Times New Roman" panose="02020603050405020304" pitchFamily="18" charset="0"/>
                <a:cs typeface="Times New Roman" panose="02020603050405020304" pitchFamily="18" charset="0"/>
              </a:rPr>
              <a:t>A change in a feature of a physical system that results in a discrete transition of that system to another state. For example, the melting of ice is a phase transition of water from a solid phase to liquid phase.</a:t>
            </a:r>
          </a:p>
        </p:txBody>
      </p:sp>
      <p:sp>
        <p:nvSpPr>
          <p:cNvPr id="4" name="Rectangle 3"/>
          <p:cNvSpPr/>
          <p:nvPr/>
        </p:nvSpPr>
        <p:spPr>
          <a:xfrm>
            <a:off x="525905" y="3962400"/>
            <a:ext cx="8129666" cy="2123658"/>
          </a:xfrm>
          <a:prstGeom prst="rect">
            <a:avLst/>
          </a:prstGeom>
        </p:spPr>
        <p:txBody>
          <a:bodyPr wrap="square">
            <a:spAutoFit/>
          </a:bodyPr>
          <a:lstStyle/>
          <a:p>
            <a:pPr algn="just"/>
            <a:r>
              <a:rPr lang="en-US" sz="2200" b="1" dirty="0">
                <a:latin typeface="Times New Roman" panose="02020603050405020304" pitchFamily="18" charset="0"/>
                <a:cs typeface="Times New Roman" panose="02020603050405020304" pitchFamily="18" charset="0"/>
              </a:rPr>
              <a:t>Triple Point </a:t>
            </a:r>
            <a:endParaRPr lang="en-US" sz="2200" b="1"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only point at which all three phases may exist in equilibrium is the triple point. In thermodynamic, the triple point of a substance is the temperature and pressure at which the three different phases, such as gaseous, liquid and solid of that substance coexist in thermodynamic equilibrium.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430" y="2133600"/>
            <a:ext cx="8077200" cy="830997"/>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For example, the triple point of mercury occurs at a temperature of −38.8 °C (−37.8 °F) and a pressure of 0.165 mPa.</a:t>
            </a:r>
          </a:p>
        </p:txBody>
      </p:sp>
      <p:sp>
        <p:nvSpPr>
          <p:cNvPr id="3" name="Rectangle 2"/>
          <p:cNvSpPr/>
          <p:nvPr/>
        </p:nvSpPr>
        <p:spPr>
          <a:xfrm>
            <a:off x="564630" y="407939"/>
            <a:ext cx="7924800" cy="1569660"/>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unique combination of pressure and temperature at which liquid water, solid ice, and water vapor coexist in a stable equilibrium is approximately 273.16±0.0001 </a:t>
            </a:r>
            <a:r>
              <a:rPr lang="en-US" sz="2400" dirty="0" smtClean="0">
                <a:latin typeface="Times New Roman" panose="02020603050405020304" pitchFamily="18" charset="0"/>
                <a:cs typeface="Times New Roman" panose="02020603050405020304" pitchFamily="18" charset="0"/>
              </a:rPr>
              <a:t>K </a:t>
            </a:r>
            <a:r>
              <a:rPr lang="en-US" sz="2400" dirty="0">
                <a:latin typeface="Times New Roman" panose="02020603050405020304" pitchFamily="18" charset="0"/>
                <a:cs typeface="Times New Roman" panose="02020603050405020304" pitchFamily="18" charset="0"/>
              </a:rPr>
              <a:t>and a vapor pressure of 611.657 </a:t>
            </a:r>
            <a:r>
              <a:rPr lang="en-US" sz="2400" dirty="0" err="1">
                <a:latin typeface="Times New Roman" panose="02020603050405020304" pitchFamily="18" charset="0"/>
                <a:cs typeface="Times New Roman" panose="02020603050405020304" pitchFamily="18" charset="0"/>
              </a:rPr>
              <a:t>pascals</a:t>
            </a:r>
            <a:r>
              <a:rPr lang="en-US" sz="2400" dirty="0">
                <a:latin typeface="Times New Roman" panose="02020603050405020304" pitchFamily="18" charset="0"/>
                <a:cs typeface="Times New Roman" panose="02020603050405020304" pitchFamily="18" charset="0"/>
              </a:rPr>
              <a:t> (6.11657 mbar; 0.00603659 </a:t>
            </a:r>
            <a:r>
              <a:rPr lang="en-US" sz="2400" dirty="0" err="1">
                <a:latin typeface="Times New Roman" panose="02020603050405020304" pitchFamily="18" charset="0"/>
                <a:cs typeface="Times New Roman" panose="02020603050405020304" pitchFamily="18" charset="0"/>
              </a:rPr>
              <a:t>atm</a:t>
            </a:r>
            <a:r>
              <a:rPr lang="en-US" sz="2400" dirty="0">
                <a:latin typeface="Times New Roman" panose="02020603050405020304" pitchFamily="18" charset="0"/>
                <a:cs typeface="Times New Roman" panose="02020603050405020304" pitchFamily="18" charset="0"/>
              </a:rPr>
              <a:t>).</a:t>
            </a:r>
          </a:p>
        </p:txBody>
      </p:sp>
      <p:pic>
        <p:nvPicPr>
          <p:cNvPr id="1026" name="Picture 2" descr="https://upload.wikimedia.org/wikipedia/commons/thumb/5/52/Water-triple-point-20210210.gif/220px-Water-triple-point-2021021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9633" y="3276600"/>
            <a:ext cx="5407737" cy="304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72200" y="4200435"/>
            <a:ext cx="2130282" cy="1200329"/>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Water boiling at 0°C using a vacuum pump.</a:t>
            </a:r>
          </a:p>
        </p:txBody>
      </p:sp>
    </p:spTree>
    <p:extLst>
      <p:ext uri="{BB962C8B-B14F-4D97-AF65-F5344CB8AC3E}">
        <p14:creationId xmlns:p14="http://schemas.microsoft.com/office/powerpoint/2010/main" val="145766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dissolve">
                                      <p:cBhvr>
                                        <p:cTn id="12" dur="500"/>
                                        <p:tgtEl>
                                          <p:spTgt spid="10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866" y="0"/>
            <a:ext cx="6858000" cy="6858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20FD306-3B47-4740-9740-8F4E661AA02C}" type="slidenum">
              <a:rPr lang="en-US">
                <a:solidFill>
                  <a:srgbClr val="FFFFFF"/>
                </a:solidFill>
              </a:rPr>
              <a:t>15</a:t>
            </a:fld>
            <a:endParaRPr lang="en-US">
              <a:solidFill>
                <a:srgbClr val="FFFFFF"/>
              </a:solidFill>
            </a:endParaRPr>
          </a:p>
        </p:txBody>
      </p:sp>
      <p:pic>
        <p:nvPicPr>
          <p:cNvPr id="3074" name="Picture 2" descr="Delicate Cherry Blossom Thank You 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206" y="1650206"/>
            <a:ext cx="3557588" cy="3557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 y="27940"/>
            <a:ext cx="8930640" cy="67811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457200"/>
            <a:ext cx="2804037"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Degrees of Freedom</a:t>
            </a:r>
          </a:p>
        </p:txBody>
      </p:sp>
      <p:sp>
        <p:nvSpPr>
          <p:cNvPr id="3" name="Rectangle 2"/>
          <p:cNvSpPr/>
          <p:nvPr/>
        </p:nvSpPr>
        <p:spPr>
          <a:xfrm>
            <a:off x="609600" y="1219200"/>
            <a:ext cx="8077200" cy="1200329"/>
          </a:xfrm>
          <a:prstGeom prst="rect">
            <a:avLst/>
          </a:prstGeom>
        </p:spPr>
        <p:txBody>
          <a:bodyPr wrap="square">
            <a:spAutoFit/>
          </a:bodyPr>
          <a:lstStyle/>
          <a:p>
            <a:pPr algn="just"/>
            <a:r>
              <a:rPr lang="en-US" sz="2400" dirty="0">
                <a:solidFill>
                  <a:srgbClr val="FF0000"/>
                </a:solidFill>
                <a:latin typeface="Times New Roman" panose="02020603050405020304" pitchFamily="18" charset="0"/>
                <a:cs typeface="Times New Roman" panose="02020603050405020304" pitchFamily="18" charset="0"/>
              </a:rPr>
              <a:t>Degrees of freedom mean the number of independent variables that must be known to describe the state or the position of the body completely.</a:t>
            </a:r>
          </a:p>
        </p:txBody>
      </p:sp>
      <p:pic>
        <p:nvPicPr>
          <p:cNvPr id="1026" name="Picture 2" descr="How can molecules move?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819400"/>
            <a:ext cx="3121025" cy="28740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0" y="2819400"/>
            <a:ext cx="4191000" cy="2677656"/>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monoatomic gas molecule has three degrees of freedom. A diatomic gas molecule has three degrees of freedom of translation and two degrees of freedom of rotation. It has in all five degrees of freedom.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04800"/>
            <a:ext cx="5431167"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Maxwell’s Law of Equipartition of Energy</a:t>
            </a:r>
          </a:p>
        </p:txBody>
      </p:sp>
      <p:sp>
        <p:nvSpPr>
          <p:cNvPr id="4" name="Rectangle 3"/>
          <p:cNvSpPr/>
          <p:nvPr/>
        </p:nvSpPr>
        <p:spPr>
          <a:xfrm>
            <a:off x="457200" y="914400"/>
            <a:ext cx="4800600" cy="5262979"/>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name "equipartition" means "share and share alike". The equipartition theorem is also known as the law of equipartition, equipartition of energy, or simply equipartition. The original idea of equipartition was that, </a:t>
            </a:r>
            <a:r>
              <a:rPr lang="en-US" sz="2400" dirty="0">
                <a:solidFill>
                  <a:srgbClr val="FF0000"/>
                </a:solidFill>
                <a:latin typeface="Times New Roman" panose="02020603050405020304" pitchFamily="18" charset="0"/>
                <a:cs typeface="Times New Roman" panose="02020603050405020304" pitchFamily="18" charset="0"/>
              </a:rPr>
              <a:t>in thermal equilibrium, energy is shared equally among its various forms; for example, the average kinetic energy in the translational motion of a molecule should equal the average kinetic energy in its rotational motion</a:t>
            </a:r>
            <a:r>
              <a:rPr lang="en-US" sz="2400" dirty="0">
                <a:latin typeface="Times New Roman" panose="02020603050405020304" pitchFamily="18" charset="0"/>
                <a:cs typeface="Times New Roman" panose="02020603050405020304" pitchFamily="18" charset="0"/>
              </a:rPr>
              <a:t>. </a:t>
            </a:r>
          </a:p>
        </p:txBody>
      </p:sp>
      <p:grpSp>
        <p:nvGrpSpPr>
          <p:cNvPr id="7" name="Group 6"/>
          <p:cNvGrpSpPr/>
          <p:nvPr/>
        </p:nvGrpSpPr>
        <p:grpSpPr>
          <a:xfrm>
            <a:off x="5888367" y="338345"/>
            <a:ext cx="2895526" cy="6415087"/>
            <a:chOff x="5888367" y="338345"/>
            <a:chExt cx="2895526" cy="6415087"/>
          </a:xfrm>
        </p:grpSpPr>
        <p:pic>
          <p:nvPicPr>
            <p:cNvPr id="5" name="Picture 4"/>
            <p:cNvPicPr>
              <a:picLocks noChangeAspect="1"/>
            </p:cNvPicPr>
            <p:nvPr/>
          </p:nvPicPr>
          <p:blipFill>
            <a:blip r:embed="rId2"/>
            <a:stretch>
              <a:fillRect/>
            </a:stretch>
          </p:blipFill>
          <p:spPr>
            <a:xfrm>
              <a:off x="5888367" y="338345"/>
              <a:ext cx="2895526" cy="6415087"/>
            </a:xfrm>
            <a:prstGeom prst="rect">
              <a:avLst/>
            </a:prstGeom>
          </p:spPr>
        </p:pic>
        <p:sp>
          <p:nvSpPr>
            <p:cNvPr id="6" name="TextBox 5"/>
            <p:cNvSpPr txBox="1"/>
            <p:nvPr/>
          </p:nvSpPr>
          <p:spPr>
            <a:xfrm>
              <a:off x="6629400" y="6011435"/>
              <a:ext cx="273898" cy="331887"/>
            </a:xfrm>
            <a:prstGeom prst="rect">
              <a:avLst/>
            </a:prstGeom>
            <a:solidFill>
              <a:schemeClr val="bg1"/>
            </a:solidFill>
          </p:spPr>
          <p:txBody>
            <a:bodyPr wrap="square" rtlCol="0">
              <a:spAutoFit/>
            </a:bodyPr>
            <a:lstStyle/>
            <a:p>
              <a:endParaRPr 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8901640" cy="4953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533400"/>
            <a:ext cx="8917905" cy="2895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04800"/>
            <a:ext cx="1917513"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Specific Heat</a:t>
            </a:r>
          </a:p>
        </p:txBody>
      </p:sp>
      <p:sp>
        <p:nvSpPr>
          <p:cNvPr id="3" name="Rectangle 2"/>
          <p:cNvSpPr/>
          <p:nvPr/>
        </p:nvSpPr>
        <p:spPr>
          <a:xfrm>
            <a:off x="533400" y="990600"/>
            <a:ext cx="8153400" cy="1200329"/>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Mono-atomic gas</a:t>
            </a:r>
          </a:p>
          <a:p>
            <a:pPr algn="just"/>
            <a:r>
              <a:rPr lang="en-US" sz="2400" dirty="0">
                <a:latin typeface="Times New Roman" panose="02020603050405020304" pitchFamily="18" charset="0"/>
                <a:cs typeface="Times New Roman" panose="02020603050405020304" pitchFamily="18" charset="0"/>
              </a:rPr>
              <a:t>A mono-atomic gas molecule has only one atom. Each molecule has </a:t>
            </a:r>
            <a:r>
              <a:rPr lang="en-US" sz="2400" dirty="0" smtClean="0">
                <a:latin typeface="Times New Roman" panose="02020603050405020304" pitchFamily="18" charset="0"/>
                <a:cs typeface="Times New Roman" panose="02020603050405020304" pitchFamily="18" charset="0"/>
              </a:rPr>
              <a:t>three degrees </a:t>
            </a:r>
            <a:r>
              <a:rPr lang="en-US" sz="2400" dirty="0">
                <a:latin typeface="Times New Roman" panose="02020603050405020304" pitchFamily="18" charset="0"/>
                <a:cs typeface="Times New Roman" panose="02020603050405020304" pitchFamily="18" charset="0"/>
              </a:rPr>
              <a:t>of </a:t>
            </a:r>
            <a:r>
              <a:rPr lang="en-US" sz="2400" dirty="0" smtClean="0">
                <a:latin typeface="Times New Roman" panose="02020603050405020304" pitchFamily="18" charset="0"/>
                <a:cs typeface="Times New Roman" panose="02020603050405020304" pitchFamily="18" charset="0"/>
              </a:rPr>
              <a:t>freedom.</a:t>
            </a:r>
            <a:endParaRPr lang="en-US" sz="2400" dirty="0">
              <a:latin typeface="Times New Roman" panose="02020603050405020304" pitchFamily="18" charset="0"/>
              <a:cs typeface="Times New Roman" panose="02020603050405020304" pitchFamily="18" charset="0"/>
            </a:endParaRPr>
          </a:p>
        </p:txBody>
      </p:sp>
      <p:sp>
        <p:nvSpPr>
          <p:cNvPr id="4" name="Rectangle 3"/>
          <p:cNvSpPr/>
          <p:nvPr/>
        </p:nvSpPr>
        <p:spPr>
          <a:xfrm>
            <a:off x="555884" y="2190929"/>
            <a:ext cx="8130915" cy="1569660"/>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energy associated with each degree of freedom is </a:t>
            </a:r>
            <a:r>
              <a:rPr lang="en-US" sz="2400" dirty="0" smtClean="0">
                <a:latin typeface="Times New Roman" panose="02020603050405020304" pitchFamily="18" charset="0"/>
                <a:cs typeface="Times New Roman" panose="02020603050405020304" pitchFamily="18" charset="0"/>
              </a:rPr>
              <a:t>1/2 </a:t>
            </a:r>
            <a:r>
              <a:rPr lang="en-US" sz="2400" dirty="0" err="1" smtClean="0">
                <a:latin typeface="Times New Roman" panose="02020603050405020304" pitchFamily="18" charset="0"/>
                <a:cs typeface="Times New Roman" panose="02020603050405020304" pitchFamily="18" charset="0"/>
              </a:rPr>
              <a:t>kT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for </a:t>
            </a:r>
            <a:r>
              <a:rPr lang="en-US" sz="2400" dirty="0" smtClean="0">
                <a:latin typeface="Times New Roman" panose="02020603050405020304" pitchFamily="18" charset="0"/>
                <a:cs typeface="Times New Roman" panose="02020603050405020304" pitchFamily="18" charset="0"/>
              </a:rPr>
              <a:t>three degree </a:t>
            </a:r>
            <a:r>
              <a:rPr lang="en-US" sz="2400" dirty="0">
                <a:latin typeface="Times New Roman" panose="02020603050405020304" pitchFamily="18" charset="0"/>
                <a:cs typeface="Times New Roman" panose="02020603050405020304" pitchFamily="18" charset="0"/>
              </a:rPr>
              <a:t>of freedom is </a:t>
            </a:r>
            <a:r>
              <a:rPr lang="en-US" sz="2400" dirty="0" smtClean="0">
                <a:latin typeface="Times New Roman" panose="02020603050405020304" pitchFamily="18" charset="0"/>
                <a:cs typeface="Times New Roman" panose="02020603050405020304" pitchFamily="18" charset="0"/>
              </a:rPr>
              <a:t>3/2 </a:t>
            </a:r>
            <a:r>
              <a:rPr lang="en-US" sz="2400" dirty="0" err="1">
                <a:latin typeface="Times New Roman" panose="02020603050405020304" pitchFamily="18" charset="0"/>
                <a:cs typeface="Times New Roman" panose="02020603050405020304" pitchFamily="18" charset="0"/>
              </a:rPr>
              <a:t>kT.</a:t>
            </a:r>
            <a:r>
              <a:rPr lang="en-US" sz="2400" dirty="0">
                <a:latin typeface="Times New Roman" panose="02020603050405020304" pitchFamily="18" charset="0"/>
                <a:cs typeface="Times New Roman" panose="02020603050405020304" pitchFamily="18" charset="0"/>
              </a:rPr>
              <a:t> Consider one gram molecule of a gas contains </a:t>
            </a:r>
            <a:r>
              <a:rPr lang="en-US" sz="2400" dirty="0" smtClean="0">
                <a:latin typeface="Times New Roman" panose="02020603050405020304" pitchFamily="18" charset="0"/>
                <a:cs typeface="Times New Roman" panose="02020603050405020304" pitchFamily="18" charset="0"/>
              </a:rPr>
              <a:t>N</a:t>
            </a:r>
            <a:r>
              <a:rPr lang="en-US" sz="2400" baseline="-25000" dirty="0" smtClean="0">
                <a:latin typeface="Times New Roman" panose="02020603050405020304" pitchFamily="18" charset="0"/>
                <a:cs typeface="Times New Roman" panose="02020603050405020304" pitchFamily="18" charset="0"/>
              </a:rPr>
              <a:t>A</a:t>
            </a:r>
            <a:r>
              <a:rPr lang="en-US" sz="2400" dirty="0" smtClean="0">
                <a:latin typeface="Times New Roman" panose="02020603050405020304" pitchFamily="18" charset="0"/>
                <a:cs typeface="Times New Roman" panose="02020603050405020304" pitchFamily="18" charset="0"/>
              </a:rPr>
              <a:t> no of atoms</a:t>
            </a:r>
            <a:r>
              <a:rPr lang="en-US" sz="2400" dirty="0">
                <a:latin typeface="Times New Roman" panose="02020603050405020304" pitchFamily="18" charset="0"/>
                <a:cs typeface="Times New Roman" panose="02020603050405020304" pitchFamily="18" charset="0"/>
              </a:rPr>
              <a:t>. So, energy associated with one gram molecule of a gas is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886200"/>
            <a:ext cx="4201129" cy="2362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8600"/>
            <a:ext cx="8382000" cy="65223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1885453"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Diatomic gas</a:t>
            </a:r>
          </a:p>
        </p:txBody>
      </p:sp>
      <p:sp>
        <p:nvSpPr>
          <p:cNvPr id="3" name="Rectangle 2"/>
          <p:cNvSpPr/>
          <p:nvPr/>
        </p:nvSpPr>
        <p:spPr>
          <a:xfrm>
            <a:off x="533400" y="1066800"/>
            <a:ext cx="8001000" cy="1938992"/>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 diatomic gas molecule consists of two atoms. It has three degrees of </a:t>
            </a:r>
            <a:r>
              <a:rPr lang="en-US" sz="2400" dirty="0" smtClean="0">
                <a:latin typeface="Times New Roman" panose="02020603050405020304" pitchFamily="18" charset="0"/>
                <a:cs typeface="Times New Roman" panose="02020603050405020304" pitchFamily="18" charset="0"/>
              </a:rPr>
              <a:t>freedom of </a:t>
            </a:r>
            <a:r>
              <a:rPr lang="en-US" sz="2400" dirty="0">
                <a:latin typeface="Times New Roman" panose="02020603050405020304" pitchFamily="18" charset="0"/>
                <a:cs typeface="Times New Roman" panose="02020603050405020304" pitchFamily="18" charset="0"/>
              </a:rPr>
              <a:t>translation and two degrees of freedom of rotation. </a:t>
            </a:r>
            <a:r>
              <a:rPr lang="en-US" sz="2400" dirty="0" smtClean="0">
                <a:latin typeface="Times New Roman" panose="02020603050405020304" pitchFamily="18" charset="0"/>
                <a:cs typeface="Times New Roman" panose="02020603050405020304" pitchFamily="18" charset="0"/>
              </a:rPr>
              <a:t>O</a:t>
            </a:r>
            <a:r>
              <a:rPr lang="en-US" sz="2400" baseline="-25000" dirty="0" smtClean="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N</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CO etc. </a:t>
            </a:r>
            <a:r>
              <a:rPr lang="en-US" sz="2400" dirty="0" smtClean="0">
                <a:latin typeface="Times New Roman" panose="02020603050405020304" pitchFamily="18" charset="0"/>
                <a:cs typeface="Times New Roman" panose="02020603050405020304" pitchFamily="18" charset="0"/>
              </a:rPr>
              <a:t>are the </a:t>
            </a:r>
            <a:r>
              <a:rPr lang="en-US" sz="2400" dirty="0">
                <a:latin typeface="Times New Roman" panose="02020603050405020304" pitchFamily="18" charset="0"/>
                <a:cs typeface="Times New Roman" panose="02020603050405020304" pitchFamily="18" charset="0"/>
              </a:rPr>
              <a:t>examples of diatomic gas. The energy associated for </a:t>
            </a:r>
            <a:r>
              <a:rPr lang="en-US" sz="2400" dirty="0" smtClean="0">
                <a:latin typeface="Times New Roman" panose="02020603050405020304" pitchFamily="18" charset="0"/>
                <a:cs typeface="Times New Roman" panose="02020603050405020304" pitchFamily="18" charset="0"/>
              </a:rPr>
              <a:t>five degrees </a:t>
            </a:r>
            <a:r>
              <a:rPr lang="en-US" sz="2400" dirty="0">
                <a:latin typeface="Times New Roman" panose="02020603050405020304" pitchFamily="18" charset="0"/>
                <a:cs typeface="Times New Roman" panose="02020603050405020304" pitchFamily="18" charset="0"/>
              </a:rPr>
              <a:t>of freedom is </a:t>
            </a:r>
            <a:r>
              <a:rPr lang="en-US" sz="2400" dirty="0" smtClean="0">
                <a:latin typeface="Times New Roman" panose="02020603050405020304" pitchFamily="18" charset="0"/>
                <a:cs typeface="Times New Roman" panose="02020603050405020304" pitchFamily="18" charset="0"/>
              </a:rPr>
              <a:t>5/2 </a:t>
            </a:r>
            <a:r>
              <a:rPr lang="en-US" sz="2400" dirty="0" err="1" smtClean="0">
                <a:latin typeface="Times New Roman" panose="02020603050405020304" pitchFamily="18" charset="0"/>
                <a:cs typeface="Times New Roman" panose="02020603050405020304" pitchFamily="18" charset="0"/>
              </a:rPr>
              <a:t>kT.</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039520"/>
            <a:ext cx="7772400" cy="33865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530</Words>
  <Application>Microsoft Office PowerPoint</Application>
  <PresentationFormat>On-screen Show (4:3)</PresentationFormat>
  <Paragraphs>36</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Eng-17</cp:lastModifiedBy>
  <cp:revision>99</cp:revision>
  <dcterms:created xsi:type="dcterms:W3CDTF">2023-01-06T05:35:00Z</dcterms:created>
  <dcterms:modified xsi:type="dcterms:W3CDTF">2024-02-22T08:50:39Z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21E5DC12E08D45B584E4F9E7F44FD3E6_12</vt:lpwstr>
  </property>
  <property fmtid="{D5CDD505-2E9C-101B-9397-08002B2CF9AE}" pid="3" name="KSOProductBuildVer">
    <vt:lpwstr>1033-12.2.0.13431</vt:lpwstr>
  </property>
</Properties>
</file>